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301" r:id="rId13"/>
    <p:sldId id="302" r:id="rId14"/>
    <p:sldId id="300" r:id="rId15"/>
    <p:sldId id="298" r:id="rId16"/>
    <p:sldId id="299" r:id="rId17"/>
    <p:sldId id="303" r:id="rId18"/>
    <p:sldId id="267" r:id="rId19"/>
    <p:sldId id="268" r:id="rId20"/>
    <p:sldId id="269" r:id="rId21"/>
    <p:sldId id="304" r:id="rId22"/>
    <p:sldId id="305" r:id="rId23"/>
    <p:sldId id="270" r:id="rId24"/>
    <p:sldId id="271" r:id="rId25"/>
    <p:sldId id="272" r:id="rId26"/>
    <p:sldId id="273" r:id="rId27"/>
    <p:sldId id="274" r:id="rId28"/>
    <p:sldId id="275" r:id="rId29"/>
    <p:sldId id="276" r:id="rId30"/>
    <p:sldId id="277" r:id="rId31"/>
    <p:sldId id="27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29" autoAdjust="0"/>
    <p:restoredTop sz="94660"/>
  </p:normalViewPr>
  <p:slideViewPr>
    <p:cSldViewPr>
      <p:cViewPr varScale="1">
        <p:scale>
          <a:sx n="42" d="100"/>
          <a:sy n="42" d="100"/>
        </p:scale>
        <p:origin x="1356"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628963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271697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C597E9-90C2-4008-AB81-810B206DA21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58530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7C597E9-90C2-4008-AB81-810B206DA21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446670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C597E9-90C2-4008-AB81-810B206DA21E}"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30794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7C597E9-90C2-4008-AB81-810B206DA21E}"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94741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597E9-90C2-4008-AB81-810B206DA21E}"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69778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C597E9-90C2-4008-AB81-810B206DA21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347462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C597E9-90C2-4008-AB81-810B206DA21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597825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3041399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30329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597E9-90C2-4008-AB81-810B206DA21E}" type="datetimeFigureOut">
              <a:rPr lang="en-GB" smtClean="0"/>
              <a:t>24/01/2019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F84B7-2D82-4C95-9229-563739E8909E}" type="slidenum">
              <a:rPr lang="en-GB" smtClean="0"/>
              <a:t>‹#›</a:t>
            </a:fld>
            <a:endParaRPr lang="en-GB"/>
          </a:p>
        </p:txBody>
      </p:sp>
    </p:spTree>
    <p:extLst>
      <p:ext uri="{BB962C8B-B14F-4D97-AF65-F5344CB8AC3E}">
        <p14:creationId xmlns:p14="http://schemas.microsoft.com/office/powerpoint/2010/main" val="4231838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Stress 3</a:t>
            </a:r>
            <a:endParaRPr lang="en-GB" dirty="0"/>
          </a:p>
        </p:txBody>
      </p:sp>
      <p:sp>
        <p:nvSpPr>
          <p:cNvPr id="3" name="Subtitle 2"/>
          <p:cNvSpPr>
            <a:spLocks noGrp="1"/>
          </p:cNvSpPr>
          <p:nvPr>
            <p:ph type="subTitle" idx="1"/>
          </p:nvPr>
        </p:nvSpPr>
        <p:spPr/>
        <p:txBody>
          <a:bodyPr/>
          <a:lstStyle/>
          <a:p>
            <a:r>
              <a:rPr lang="en-GB" dirty="0" smtClean="0"/>
              <a:t>Daily Hassles</a:t>
            </a:r>
            <a:endParaRPr lang="en-GB" dirty="0"/>
          </a:p>
        </p:txBody>
      </p:sp>
    </p:spTree>
    <p:extLst>
      <p:ext uri="{BB962C8B-B14F-4D97-AF65-F5344CB8AC3E}">
        <p14:creationId xmlns:p14="http://schemas.microsoft.com/office/powerpoint/2010/main" val="1001178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a:t>Stress in everyday </a:t>
            </a:r>
            <a:r>
              <a:rPr lang="en-GB" b="1" dirty="0" smtClean="0"/>
              <a:t>life</a:t>
            </a:r>
          </a:p>
          <a:p>
            <a:pPr marL="514350" indent="-514350">
              <a:buFont typeface="+mj-lt"/>
              <a:buAutoNum type="arabicPeriod"/>
            </a:pPr>
            <a:r>
              <a:rPr lang="en-GB" dirty="0"/>
              <a:t>Life changes and daily hassles as sources of stress</a:t>
            </a:r>
          </a:p>
          <a:p>
            <a:pPr marL="514350" indent="-514350">
              <a:buFont typeface="+mj-lt"/>
              <a:buAutoNum type="arabicPeriod"/>
            </a:pPr>
            <a:r>
              <a:rPr lang="en-GB" dirty="0" smtClean="0"/>
              <a:t>Workplace </a:t>
            </a:r>
            <a:r>
              <a:rPr lang="en-GB" dirty="0"/>
              <a:t>stress including the effects of workload and control</a:t>
            </a:r>
          </a:p>
          <a:p>
            <a:pPr marL="514350" indent="-514350">
              <a:buFont typeface="+mj-lt"/>
              <a:buAutoNum type="arabicPeriod"/>
            </a:pPr>
            <a:r>
              <a:rPr lang="en-GB" dirty="0" smtClean="0"/>
              <a:t>Personality </a:t>
            </a:r>
            <a:r>
              <a:rPr lang="en-GB" dirty="0"/>
              <a:t>factors, including Type A and Type B behaviour, hardiness</a:t>
            </a:r>
          </a:p>
          <a:p>
            <a:pPr marL="514350" indent="-514350">
              <a:buFont typeface="+mj-lt"/>
              <a:buAutoNum type="arabicPeriod"/>
            </a:pPr>
            <a:r>
              <a:rPr lang="en-GB" dirty="0" smtClean="0"/>
              <a:t>Psychological </a:t>
            </a:r>
            <a:r>
              <a:rPr lang="en-GB" dirty="0"/>
              <a:t>and biological methods of stress management, including </a:t>
            </a:r>
            <a:r>
              <a:rPr lang="en-GB" dirty="0" smtClean="0"/>
              <a:t>stress inoculation </a:t>
            </a:r>
            <a:r>
              <a:rPr lang="en-GB" dirty="0"/>
              <a:t>therapy and drug therapy</a:t>
            </a:r>
          </a:p>
        </p:txBody>
      </p:sp>
    </p:spTree>
    <p:extLst>
      <p:ext uri="{BB962C8B-B14F-4D97-AF65-F5344CB8AC3E}">
        <p14:creationId xmlns:p14="http://schemas.microsoft.com/office/powerpoint/2010/main" val="387219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Life changes and daily hassles as sources of stress</a:t>
            </a:r>
            <a:endParaRPr lang="en-GB" dirty="0"/>
          </a:p>
        </p:txBody>
      </p:sp>
      <p:sp>
        <p:nvSpPr>
          <p:cNvPr id="3" name="Content Placeholder 2"/>
          <p:cNvSpPr>
            <a:spLocks noGrp="1"/>
          </p:cNvSpPr>
          <p:nvPr>
            <p:ph idx="1"/>
          </p:nvPr>
        </p:nvSpPr>
        <p:spPr/>
        <p:txBody>
          <a:bodyPr/>
          <a:lstStyle/>
          <a:p>
            <a:pPr marL="0" indent="0">
              <a:buNone/>
            </a:pPr>
            <a:endParaRPr lang="en-GB" dirty="0"/>
          </a:p>
        </p:txBody>
      </p:sp>
    </p:spTree>
    <p:extLst>
      <p:ext uri="{BB962C8B-B14F-4D97-AF65-F5344CB8AC3E}">
        <p14:creationId xmlns:p14="http://schemas.microsoft.com/office/powerpoint/2010/main" val="4003913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Life events</a:t>
            </a:r>
            <a:endParaRPr lang="en-GB" dirty="0"/>
          </a:p>
        </p:txBody>
      </p:sp>
      <p:sp>
        <p:nvSpPr>
          <p:cNvPr id="3" name="Content Placeholder 2"/>
          <p:cNvSpPr>
            <a:spLocks noGrp="1"/>
          </p:cNvSpPr>
          <p:nvPr>
            <p:ph idx="1"/>
          </p:nvPr>
        </p:nvSpPr>
        <p:spPr/>
        <p:txBody>
          <a:bodyPr/>
          <a:lstStyle/>
          <a:p>
            <a:r>
              <a:rPr lang="en-GB" dirty="0" smtClean="0"/>
              <a:t>Think of some. </a:t>
            </a:r>
          </a:p>
          <a:p>
            <a:endParaRPr lang="en-GB" dirty="0"/>
          </a:p>
          <a:p>
            <a:r>
              <a:rPr lang="en-GB" dirty="0" smtClean="0"/>
              <a:t>What is the most stressful.</a:t>
            </a:r>
          </a:p>
        </p:txBody>
      </p:sp>
    </p:spTree>
    <p:extLst>
      <p:ext uri="{BB962C8B-B14F-4D97-AF65-F5344CB8AC3E}">
        <p14:creationId xmlns:p14="http://schemas.microsoft.com/office/powerpoint/2010/main" val="1001344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Life events</a:t>
            </a:r>
            <a:endParaRPr lang="en-GB" dirty="0"/>
          </a:p>
        </p:txBody>
      </p:sp>
      <p:sp>
        <p:nvSpPr>
          <p:cNvPr id="3" name="Content Placeholder 2"/>
          <p:cNvSpPr>
            <a:spLocks noGrp="1"/>
          </p:cNvSpPr>
          <p:nvPr>
            <p:ph idx="1"/>
          </p:nvPr>
        </p:nvSpPr>
        <p:spPr/>
        <p:txBody>
          <a:bodyPr/>
          <a:lstStyle/>
          <a:p>
            <a:r>
              <a:rPr lang="en-GB" dirty="0" smtClean="0"/>
              <a:t>Think of some. </a:t>
            </a:r>
          </a:p>
          <a:p>
            <a:pPr lvl="1"/>
            <a:r>
              <a:rPr lang="en-GB" dirty="0" smtClean="0"/>
              <a:t>Marriage, death, moving house, marriage, Christmas?</a:t>
            </a:r>
            <a:endParaRPr lang="en-GB" dirty="0"/>
          </a:p>
          <a:p>
            <a:r>
              <a:rPr lang="en-GB" dirty="0" smtClean="0"/>
              <a:t>What is the most stressful.</a:t>
            </a:r>
          </a:p>
          <a:p>
            <a:pPr lvl="1"/>
            <a:r>
              <a:rPr lang="en-GB" dirty="0" smtClean="0"/>
              <a:t>Death in the family, moving house. Your perception of the stressor, your perceived ability to cope with it</a:t>
            </a:r>
          </a:p>
        </p:txBody>
      </p:sp>
    </p:spTree>
    <p:extLst>
      <p:ext uri="{BB962C8B-B14F-4D97-AF65-F5344CB8AC3E}">
        <p14:creationId xmlns:p14="http://schemas.microsoft.com/office/powerpoint/2010/main" val="3998605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Measuring stress</a:t>
            </a:r>
            <a:endParaRPr lang="en-GB" dirty="0"/>
          </a:p>
        </p:txBody>
      </p:sp>
      <p:sp>
        <p:nvSpPr>
          <p:cNvPr id="3" name="Content Placeholder 2"/>
          <p:cNvSpPr>
            <a:spLocks noGrp="1"/>
          </p:cNvSpPr>
          <p:nvPr>
            <p:ph idx="1"/>
          </p:nvPr>
        </p:nvSpPr>
        <p:spPr/>
        <p:txBody>
          <a:bodyPr/>
          <a:lstStyle/>
          <a:p>
            <a:r>
              <a:rPr lang="en-GB" dirty="0" smtClean="0"/>
              <a:t>Self report Questionnaires. Quantitative and Qualitative (</a:t>
            </a:r>
            <a:r>
              <a:rPr lang="en-GB" smtClean="0"/>
              <a:t>How stressed </a:t>
            </a:r>
            <a:r>
              <a:rPr lang="en-GB" dirty="0" smtClean="0"/>
              <a:t>so you feel).</a:t>
            </a:r>
          </a:p>
          <a:p>
            <a:r>
              <a:rPr lang="en-GB" dirty="0" smtClean="0"/>
              <a:t>Example: DASS: depression</a:t>
            </a:r>
            <a:r>
              <a:rPr lang="en-GB" dirty="0"/>
              <a:t>, anxiety and </a:t>
            </a:r>
            <a:r>
              <a:rPr lang="en-GB" dirty="0" smtClean="0"/>
              <a:t>stress scale</a:t>
            </a:r>
          </a:p>
          <a:p>
            <a:r>
              <a:rPr lang="en-GB" dirty="0" smtClean="0"/>
              <a:t>Do not do this. WHY?</a:t>
            </a:r>
          </a:p>
          <a:p>
            <a:r>
              <a:rPr lang="en-GB" dirty="0" smtClean="0"/>
              <a:t>Interviews. (trained interviewer)</a:t>
            </a:r>
          </a:p>
          <a:p>
            <a:endParaRPr lang="en-GB" dirty="0"/>
          </a:p>
        </p:txBody>
      </p:sp>
    </p:spTree>
    <p:extLst>
      <p:ext uri="{BB962C8B-B14F-4D97-AF65-F5344CB8AC3E}">
        <p14:creationId xmlns:p14="http://schemas.microsoft.com/office/powerpoint/2010/main" val="3175594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Holmes and </a:t>
            </a:r>
            <a:r>
              <a:rPr lang="en-GB" dirty="0" err="1" smtClean="0"/>
              <a:t>Rahe</a:t>
            </a:r>
            <a:endParaRPr lang="en-GB" dirty="0"/>
          </a:p>
        </p:txBody>
      </p:sp>
      <p:sp>
        <p:nvSpPr>
          <p:cNvPr id="3" name="Content Placeholder 2"/>
          <p:cNvSpPr>
            <a:spLocks noGrp="1"/>
          </p:cNvSpPr>
          <p:nvPr>
            <p:ph idx="1"/>
          </p:nvPr>
        </p:nvSpPr>
        <p:spPr/>
        <p:txBody>
          <a:bodyPr/>
          <a:lstStyle/>
          <a:p>
            <a:r>
              <a:rPr lang="en-GB" dirty="0" smtClean="0"/>
              <a:t>Life change Units: Asked 394 people to rate 43 life events against marriage. Marriage given a score of 500 and then higher or lower. </a:t>
            </a:r>
          </a:p>
          <a:p>
            <a:r>
              <a:rPr lang="en-GB" dirty="0" smtClean="0"/>
              <a:t>Look at saved PDF. Called the Social readjustment rating scale. (SRRS)</a:t>
            </a:r>
            <a:endParaRPr lang="en-GB" dirty="0"/>
          </a:p>
        </p:txBody>
      </p:sp>
    </p:spTree>
    <p:extLst>
      <p:ext uri="{BB962C8B-B14F-4D97-AF65-F5344CB8AC3E}">
        <p14:creationId xmlns:p14="http://schemas.microsoft.com/office/powerpoint/2010/main" val="3097584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
            </a:r>
            <a:r>
              <a:rPr lang="en-GB" dirty="0" smtClean="0"/>
              <a:t>roblems</a:t>
            </a:r>
            <a:endParaRPr lang="en-GB" dirty="0"/>
          </a:p>
        </p:txBody>
      </p:sp>
      <p:sp>
        <p:nvSpPr>
          <p:cNvPr id="3" name="Content Placeholder 2"/>
          <p:cNvSpPr>
            <a:spLocks noGrp="1"/>
          </p:cNvSpPr>
          <p:nvPr>
            <p:ph idx="1"/>
          </p:nvPr>
        </p:nvSpPr>
        <p:spPr/>
        <p:txBody>
          <a:bodyPr/>
          <a:lstStyle/>
          <a:p>
            <a:r>
              <a:rPr lang="en-GB" dirty="0" smtClean="0"/>
              <a:t>USA study - discuss</a:t>
            </a:r>
            <a:endParaRPr lang="en-GB" dirty="0"/>
          </a:p>
        </p:txBody>
      </p:sp>
    </p:spTree>
    <p:extLst>
      <p:ext uri="{BB962C8B-B14F-4D97-AF65-F5344CB8AC3E}">
        <p14:creationId xmlns:p14="http://schemas.microsoft.com/office/powerpoint/2010/main" val="3085119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Retrospective analysis</a:t>
            </a:r>
            <a:endParaRPr lang="en-GB" dirty="0"/>
          </a:p>
        </p:txBody>
      </p:sp>
      <p:sp>
        <p:nvSpPr>
          <p:cNvPr id="3" name="Content Placeholder 2"/>
          <p:cNvSpPr>
            <a:spLocks noGrp="1"/>
          </p:cNvSpPr>
          <p:nvPr>
            <p:ph idx="1"/>
          </p:nvPr>
        </p:nvSpPr>
        <p:spPr/>
        <p:txBody>
          <a:bodyPr/>
          <a:lstStyle/>
          <a:p>
            <a:pPr marL="0" indent="0">
              <a:buNone/>
            </a:pPr>
            <a:r>
              <a:rPr lang="en-GB" dirty="0" smtClean="0"/>
              <a:t>People with heart disease and stress related illness given the test. There was a positive correlation. (</a:t>
            </a:r>
            <a:r>
              <a:rPr lang="en-GB" dirty="0" err="1" smtClean="0"/>
              <a:t>Rahe</a:t>
            </a:r>
            <a:r>
              <a:rPr lang="en-GB" dirty="0" smtClean="0"/>
              <a:t> and Lind)</a:t>
            </a:r>
          </a:p>
          <a:p>
            <a:pPr marL="0" indent="0">
              <a:buNone/>
            </a:pPr>
            <a:r>
              <a:rPr lang="en-GB" dirty="0" smtClean="0"/>
              <a:t>A prospective study carried out by </a:t>
            </a:r>
            <a:r>
              <a:rPr lang="en-GB" dirty="0" err="1" smtClean="0"/>
              <a:t>Rahe</a:t>
            </a:r>
            <a:r>
              <a:rPr lang="en-GB" dirty="0" smtClean="0"/>
              <a:t> et al.</a:t>
            </a:r>
          </a:p>
          <a:p>
            <a:pPr marL="0" indent="0">
              <a:buNone/>
            </a:pPr>
            <a:r>
              <a:rPr lang="en-GB" dirty="0" smtClean="0"/>
              <a:t>Weak positive correlation found.</a:t>
            </a:r>
            <a:endParaRPr lang="en-GB" dirty="0"/>
          </a:p>
        </p:txBody>
      </p:sp>
    </p:spTree>
    <p:extLst>
      <p:ext uri="{BB962C8B-B14F-4D97-AF65-F5344CB8AC3E}">
        <p14:creationId xmlns:p14="http://schemas.microsoft.com/office/powerpoint/2010/main" val="2545604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a:t>
            </a:r>
            <a:endParaRPr lang="en-GB" dirty="0"/>
          </a:p>
        </p:txBody>
      </p:sp>
      <p:sp>
        <p:nvSpPr>
          <p:cNvPr id="3" name="Content Placeholder 2"/>
          <p:cNvSpPr>
            <a:spLocks noGrp="1"/>
          </p:cNvSpPr>
          <p:nvPr>
            <p:ph idx="1"/>
          </p:nvPr>
        </p:nvSpPr>
        <p:spPr/>
        <p:txBody>
          <a:bodyPr/>
          <a:lstStyle/>
          <a:p>
            <a:pPr marL="0" indent="0">
              <a:buNone/>
            </a:pPr>
            <a:r>
              <a:rPr lang="en-GB" dirty="0" smtClean="0"/>
              <a:t>Study used US navy personnel.</a:t>
            </a:r>
          </a:p>
          <a:p>
            <a:pPr marL="0" indent="0">
              <a:buNone/>
            </a:pPr>
            <a:r>
              <a:rPr lang="en-GB" dirty="0" smtClean="0"/>
              <a:t>Causality no association.</a:t>
            </a:r>
          </a:p>
          <a:p>
            <a:pPr marL="0" indent="0">
              <a:buNone/>
            </a:pPr>
            <a:r>
              <a:rPr lang="en-GB" dirty="0" smtClean="0"/>
              <a:t>What is stress related illness?</a:t>
            </a:r>
          </a:p>
          <a:p>
            <a:pPr marL="0" indent="0">
              <a:buNone/>
            </a:pPr>
            <a:r>
              <a:rPr lang="en-GB" dirty="0" smtClean="0"/>
              <a:t>Individual differences.</a:t>
            </a:r>
            <a:endParaRPr lang="en-GB" dirty="0"/>
          </a:p>
        </p:txBody>
      </p:sp>
    </p:spTree>
    <p:extLst>
      <p:ext uri="{BB962C8B-B14F-4D97-AF65-F5344CB8AC3E}">
        <p14:creationId xmlns:p14="http://schemas.microsoft.com/office/powerpoint/2010/main" val="1498546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Daily Hassles</a:t>
            </a:r>
            <a:endParaRPr lang="en-GB" dirty="0"/>
          </a:p>
        </p:txBody>
      </p:sp>
      <p:sp>
        <p:nvSpPr>
          <p:cNvPr id="3" name="Content Placeholder 2"/>
          <p:cNvSpPr>
            <a:spLocks noGrp="1"/>
          </p:cNvSpPr>
          <p:nvPr>
            <p:ph idx="1"/>
          </p:nvPr>
        </p:nvSpPr>
        <p:spPr/>
        <p:txBody>
          <a:bodyPr/>
          <a:lstStyle/>
          <a:p>
            <a:r>
              <a:rPr lang="en-GB" dirty="0" smtClean="0"/>
              <a:t>Evans and </a:t>
            </a:r>
            <a:r>
              <a:rPr lang="en-GB" dirty="0"/>
              <a:t>E</a:t>
            </a:r>
            <a:r>
              <a:rPr lang="en-GB" dirty="0" smtClean="0"/>
              <a:t>dgerton </a:t>
            </a:r>
          </a:p>
          <a:p>
            <a:r>
              <a:rPr lang="en-GB" dirty="0" smtClean="0"/>
              <a:t>Negative daily events to colds developing.</a:t>
            </a:r>
          </a:p>
          <a:p>
            <a:endParaRPr lang="en-GB" dirty="0"/>
          </a:p>
          <a:p>
            <a:r>
              <a:rPr lang="en-GB" dirty="0" smtClean="0"/>
              <a:t>Look at </a:t>
            </a:r>
            <a:r>
              <a:rPr lang="en-GB" smtClean="0"/>
              <a:t>daily hassles</a:t>
            </a:r>
            <a:endParaRPr lang="en-GB" dirty="0"/>
          </a:p>
        </p:txBody>
      </p:sp>
    </p:spTree>
    <p:extLst>
      <p:ext uri="{BB962C8B-B14F-4D97-AF65-F5344CB8AC3E}">
        <p14:creationId xmlns:p14="http://schemas.microsoft.com/office/powerpoint/2010/main" val="3036825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latin typeface="Rockwell Extra Bold" pitchFamily="18" charset="0"/>
              </a:rPr>
              <a:t>What is a daily hassle?</a:t>
            </a:r>
            <a:endParaRPr lang="en-GB" u="sng" dirty="0">
              <a:latin typeface="Rockwell Extra Bold" pitchFamily="18" charset="0"/>
            </a:endParaRPr>
          </a:p>
        </p:txBody>
      </p:sp>
      <p:sp>
        <p:nvSpPr>
          <p:cNvPr id="3" name="Content Placeholder 2"/>
          <p:cNvSpPr>
            <a:spLocks noGrp="1"/>
          </p:cNvSpPr>
          <p:nvPr>
            <p:ph idx="1"/>
          </p:nvPr>
        </p:nvSpPr>
        <p:spPr/>
        <p:txBody>
          <a:bodyPr/>
          <a:lstStyle/>
          <a:p>
            <a:r>
              <a:rPr lang="en-GB" dirty="0" smtClean="0">
                <a:latin typeface="Narkisim" pitchFamily="34" charset="-79"/>
                <a:cs typeface="Narkisim" pitchFamily="34" charset="-79"/>
              </a:rPr>
              <a:t>A daily hassle is a minor event that arises in</a:t>
            </a:r>
          </a:p>
          <a:p>
            <a:pPr>
              <a:buNone/>
            </a:pPr>
            <a:r>
              <a:rPr lang="en-GB" dirty="0">
                <a:latin typeface="Narkisim" pitchFamily="34" charset="-79"/>
                <a:cs typeface="Narkisim" pitchFamily="34" charset="-79"/>
              </a:rPr>
              <a:t>	</a:t>
            </a:r>
            <a:r>
              <a:rPr lang="en-GB" dirty="0" smtClean="0">
                <a:latin typeface="Narkisim" pitchFamily="34" charset="-79"/>
                <a:cs typeface="Narkisim" pitchFamily="34" charset="-79"/>
              </a:rPr>
              <a:t>the course of a normal day</a:t>
            </a:r>
          </a:p>
          <a:p>
            <a:endParaRPr lang="en-GB" dirty="0">
              <a:latin typeface="Narkisim" pitchFamily="34" charset="-79"/>
              <a:cs typeface="Narkisim" pitchFamily="34" charset="-79"/>
            </a:endParaRPr>
          </a:p>
          <a:p>
            <a:r>
              <a:rPr lang="en-GB" dirty="0" smtClean="0">
                <a:latin typeface="Narkisim" pitchFamily="34" charset="-79"/>
                <a:cs typeface="Narkisim" pitchFamily="34" charset="-79"/>
              </a:rPr>
              <a:t>They are usually short-lived but they may</a:t>
            </a:r>
          </a:p>
          <a:p>
            <a:pPr>
              <a:buNone/>
            </a:pPr>
            <a:r>
              <a:rPr lang="en-GB" dirty="0">
                <a:latin typeface="Narkisim" pitchFamily="34" charset="-79"/>
                <a:cs typeface="Narkisim" pitchFamily="34" charset="-79"/>
              </a:rPr>
              <a:t>	</a:t>
            </a:r>
            <a:r>
              <a:rPr lang="en-GB" dirty="0" smtClean="0">
                <a:latin typeface="Narkisim" pitchFamily="34" charset="-79"/>
                <a:cs typeface="Narkisim" pitchFamily="34" charset="-79"/>
              </a:rPr>
              <a:t>linger if left unresolved and the ‘after-effects’</a:t>
            </a:r>
          </a:p>
          <a:p>
            <a:pPr>
              <a:buNone/>
            </a:pPr>
            <a:r>
              <a:rPr lang="en-GB" dirty="0">
                <a:latin typeface="Narkisim" pitchFamily="34" charset="-79"/>
                <a:cs typeface="Narkisim" pitchFamily="34" charset="-79"/>
              </a:rPr>
              <a:t>	</a:t>
            </a:r>
            <a:r>
              <a:rPr lang="en-GB" dirty="0" smtClean="0">
                <a:latin typeface="Narkisim" pitchFamily="34" charset="-79"/>
                <a:cs typeface="Narkisim" pitchFamily="34" charset="-79"/>
              </a:rPr>
              <a:t>of unresolved issues may then intensify over</a:t>
            </a:r>
          </a:p>
          <a:p>
            <a:pPr>
              <a:buNone/>
            </a:pPr>
            <a:r>
              <a:rPr lang="en-GB" dirty="0">
                <a:latin typeface="Narkisim" pitchFamily="34" charset="-79"/>
                <a:cs typeface="Narkisim" pitchFamily="34" charset="-79"/>
              </a:rPr>
              <a:t>	</a:t>
            </a:r>
            <a:r>
              <a:rPr lang="en-GB" dirty="0" smtClean="0">
                <a:latin typeface="Narkisim" pitchFamily="34" charset="-79"/>
                <a:cs typeface="Narkisim" pitchFamily="34" charset="-79"/>
              </a:rPr>
              <a:t>time as they accumulate with subsequent hassles</a:t>
            </a:r>
            <a:endParaRPr lang="en-GB" dirty="0">
              <a:latin typeface="Narkisim" pitchFamily="34" charset="-79"/>
              <a:cs typeface="Narkisim" pitchFamily="34" charset="-79"/>
            </a:endParaRPr>
          </a:p>
        </p:txBody>
      </p:sp>
      <p:pic>
        <p:nvPicPr>
          <p:cNvPr id="58372" name="Picture 4"/>
          <p:cNvPicPr>
            <a:picLocks noChangeAspect="1" noChangeArrowheads="1"/>
          </p:cNvPicPr>
          <p:nvPr/>
        </p:nvPicPr>
        <p:blipFill>
          <a:blip r:embed="rId2" cstate="print"/>
          <a:srcRect/>
          <a:stretch>
            <a:fillRect/>
          </a:stretch>
        </p:blipFill>
        <p:spPr bwMode="auto">
          <a:xfrm>
            <a:off x="6660232" y="2276872"/>
            <a:ext cx="1294303" cy="861951"/>
          </a:xfrm>
          <a:prstGeom prst="rect">
            <a:avLst/>
          </a:prstGeom>
          <a:noFill/>
          <a:ln w="9525">
            <a:noFill/>
            <a:miter lim="800000"/>
            <a:headEnd/>
            <a:tailEnd/>
          </a:ln>
        </p:spPr>
      </p:pic>
    </p:spTree>
    <p:extLst>
      <p:ext uri="{BB962C8B-B14F-4D97-AF65-F5344CB8AC3E}">
        <p14:creationId xmlns:p14="http://schemas.microsoft.com/office/powerpoint/2010/main" val="2229794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latin typeface="Rockwell Extra Bold" pitchFamily="18" charset="0"/>
              </a:rPr>
              <a:t>What is a daily uplift?</a:t>
            </a:r>
            <a:endParaRPr lang="en-GB" u="sng" dirty="0">
              <a:latin typeface="Rockwell Extra Bold" pitchFamily="18" charset="0"/>
            </a:endParaRPr>
          </a:p>
        </p:txBody>
      </p:sp>
      <p:sp>
        <p:nvSpPr>
          <p:cNvPr id="3" name="Content Placeholder 2"/>
          <p:cNvSpPr>
            <a:spLocks noGrp="1"/>
          </p:cNvSpPr>
          <p:nvPr>
            <p:ph idx="1"/>
          </p:nvPr>
        </p:nvSpPr>
        <p:spPr/>
        <p:txBody>
          <a:bodyPr/>
          <a:lstStyle/>
          <a:p>
            <a:r>
              <a:rPr lang="en-GB" dirty="0" smtClean="0">
                <a:latin typeface="Narkisim" pitchFamily="34" charset="-79"/>
                <a:cs typeface="Narkisim" pitchFamily="34" charset="-79"/>
              </a:rPr>
              <a:t>A daily uplift is a positive, desirable experience that makes a daily hassle more bearable</a:t>
            </a:r>
            <a:endParaRPr lang="en-GB" dirty="0">
              <a:latin typeface="Narkisim" pitchFamily="34" charset="-79"/>
              <a:cs typeface="Narkisim" pitchFamily="34" charset="-79"/>
            </a:endParaRPr>
          </a:p>
        </p:txBody>
      </p:sp>
      <p:pic>
        <p:nvPicPr>
          <p:cNvPr id="4" name="Picture 3"/>
          <p:cNvPicPr>
            <a:picLocks noChangeAspect="1"/>
          </p:cNvPicPr>
          <p:nvPr/>
        </p:nvPicPr>
        <p:blipFill>
          <a:blip r:embed="rId2"/>
          <a:stretch>
            <a:fillRect/>
          </a:stretch>
        </p:blipFill>
        <p:spPr>
          <a:xfrm>
            <a:off x="1115616" y="2969270"/>
            <a:ext cx="2446910" cy="3339455"/>
          </a:xfrm>
          <a:prstGeom prst="rect">
            <a:avLst/>
          </a:prstGeom>
        </p:spPr>
      </p:pic>
      <p:pic>
        <p:nvPicPr>
          <p:cNvPr id="5" name="Picture 4"/>
          <p:cNvPicPr>
            <a:picLocks noChangeAspect="1"/>
          </p:cNvPicPr>
          <p:nvPr/>
        </p:nvPicPr>
        <p:blipFill>
          <a:blip r:embed="rId3"/>
          <a:stretch>
            <a:fillRect/>
          </a:stretch>
        </p:blipFill>
        <p:spPr>
          <a:xfrm>
            <a:off x="4788024" y="3068960"/>
            <a:ext cx="3063615" cy="2555007"/>
          </a:xfrm>
          <a:prstGeom prst="rect">
            <a:avLst/>
          </a:prstGeom>
        </p:spPr>
      </p:pic>
    </p:spTree>
    <p:extLst>
      <p:ext uri="{BB962C8B-B14F-4D97-AF65-F5344CB8AC3E}">
        <p14:creationId xmlns:p14="http://schemas.microsoft.com/office/powerpoint/2010/main" val="2614825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Psychological sources of stress: Daily Hassles &amp; Uplifts</a:t>
            </a:r>
          </a:p>
        </p:txBody>
      </p:sp>
      <p:sp>
        <p:nvSpPr>
          <p:cNvPr id="3" name="Content Placeholder 2"/>
          <p:cNvSpPr>
            <a:spLocks noGrp="1"/>
          </p:cNvSpPr>
          <p:nvPr>
            <p:ph idx="1"/>
          </p:nvPr>
        </p:nvSpPr>
        <p:spPr/>
        <p:txBody>
          <a:bodyPr>
            <a:normAutofit fontScale="77500" lnSpcReduction="20000"/>
          </a:bodyPr>
          <a:lstStyle/>
          <a:p>
            <a:r>
              <a:rPr lang="en-GB" dirty="0" smtClean="0"/>
              <a:t>There </a:t>
            </a:r>
            <a:r>
              <a:rPr lang="en-GB" dirty="0"/>
              <a:t>is a problem with Holmes &amp; </a:t>
            </a:r>
            <a:r>
              <a:rPr lang="en-GB" dirty="0" err="1"/>
              <a:t>Rahe’s</a:t>
            </a:r>
            <a:r>
              <a:rPr lang="en-GB" dirty="0"/>
              <a:t> view that life events cause stress: </a:t>
            </a:r>
            <a:endParaRPr lang="en-GB" dirty="0" smtClean="0"/>
          </a:p>
          <a:p>
            <a:r>
              <a:rPr lang="en-GB" dirty="0" smtClean="0"/>
              <a:t>Lazarus </a:t>
            </a:r>
            <a:r>
              <a:rPr lang="en-GB" dirty="0"/>
              <a:t>et al. believed that Life events are by their very nature unusual, they are major events that not everyone experiences – the DAILY HASSLES of life can also be a source of stress E.g. Losing car keys, worrying about friendships, concerns over appearance, keeping up with college may have more impact than the items on the SRRS. </a:t>
            </a:r>
            <a:endParaRPr lang="en-GB" dirty="0" smtClean="0"/>
          </a:p>
          <a:p>
            <a:r>
              <a:rPr lang="en-GB" dirty="0" smtClean="0"/>
              <a:t>They </a:t>
            </a:r>
            <a:r>
              <a:rPr lang="en-GB" dirty="0"/>
              <a:t>also thought that positive life events known as ‘uplifts’ are important, and these counteract the stress caused by daily hassles E.g. good relationships, to partner, friends, completing a task </a:t>
            </a:r>
          </a:p>
        </p:txBody>
      </p:sp>
    </p:spTree>
    <p:extLst>
      <p:ext uri="{BB962C8B-B14F-4D97-AF65-F5344CB8AC3E}">
        <p14:creationId xmlns:p14="http://schemas.microsoft.com/office/powerpoint/2010/main" val="4127601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Lazarus et al. (1981) Hassles Scale To assess hassles sources of stress</a:t>
            </a:r>
          </a:p>
        </p:txBody>
      </p:sp>
      <p:sp>
        <p:nvSpPr>
          <p:cNvPr id="3" name="Content Placeholder 2"/>
          <p:cNvSpPr>
            <a:spLocks noGrp="1"/>
          </p:cNvSpPr>
          <p:nvPr>
            <p:ph idx="1"/>
          </p:nvPr>
        </p:nvSpPr>
        <p:spPr/>
        <p:txBody>
          <a:bodyPr>
            <a:normAutofit fontScale="85000" lnSpcReduction="10000"/>
          </a:bodyPr>
          <a:lstStyle/>
          <a:p>
            <a:r>
              <a:rPr lang="en-GB" dirty="0" smtClean="0"/>
              <a:t>This scale </a:t>
            </a:r>
            <a:r>
              <a:rPr lang="en-GB" dirty="0"/>
              <a:t>was developed by Lazarus et al. to measure this they developed a scale which contained the following items: Hassles Scale: 117 items on the scale E.g. concerns about weight, health of family member, too many things to do, misplacing or losing things </a:t>
            </a:r>
            <a:endParaRPr lang="en-GB" dirty="0" smtClean="0"/>
          </a:p>
          <a:p>
            <a:r>
              <a:rPr lang="en-GB" dirty="0" smtClean="0"/>
              <a:t>They </a:t>
            </a:r>
            <a:r>
              <a:rPr lang="en-GB" dirty="0"/>
              <a:t>thought that positive life events can reduce the impact of these Uplifts Scale; 135 items that cheer people up e.g. good relationships, to partner, friends, completing a task, feeling healthy, getting enough sleep, eating out, visiting, phoning or writing to someone. </a:t>
            </a:r>
          </a:p>
        </p:txBody>
      </p:sp>
    </p:spTree>
    <p:extLst>
      <p:ext uri="{BB962C8B-B14F-4D97-AF65-F5344CB8AC3E}">
        <p14:creationId xmlns:p14="http://schemas.microsoft.com/office/powerpoint/2010/main" val="29943239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Comparing Life events &amp; daily hassles as sources of stress: </a:t>
            </a:r>
          </a:p>
        </p:txBody>
      </p:sp>
      <p:sp>
        <p:nvSpPr>
          <p:cNvPr id="3" name="Content Placeholder 2"/>
          <p:cNvSpPr>
            <a:spLocks noGrp="1"/>
          </p:cNvSpPr>
          <p:nvPr>
            <p:ph idx="1"/>
          </p:nvPr>
        </p:nvSpPr>
        <p:spPr/>
        <p:txBody>
          <a:bodyPr/>
          <a:lstStyle/>
          <a:p>
            <a:r>
              <a:rPr lang="en-GB" dirty="0" err="1" smtClean="0"/>
              <a:t>DeLongis</a:t>
            </a:r>
            <a:r>
              <a:rPr lang="en-GB" dirty="0" smtClean="0"/>
              <a:t> </a:t>
            </a:r>
            <a:r>
              <a:rPr lang="en-GB" dirty="0"/>
              <a:t>et al. (1982) They compared participants Hassles scores with Life Events, and found that both correlated with health status. The association for hassles scores was higher However, No relationship was found between uplift scores and health outcomes</a:t>
            </a:r>
          </a:p>
        </p:txBody>
      </p:sp>
    </p:spTree>
    <p:extLst>
      <p:ext uri="{BB962C8B-B14F-4D97-AF65-F5344CB8AC3E}">
        <p14:creationId xmlns:p14="http://schemas.microsoft.com/office/powerpoint/2010/main" val="1434978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Evaluation of research using life events and hassles/ uplift scales </a:t>
            </a:r>
          </a:p>
        </p:txBody>
      </p:sp>
      <p:sp>
        <p:nvSpPr>
          <p:cNvPr id="3" name="Content Placeholder 2"/>
          <p:cNvSpPr>
            <a:spLocks noGrp="1"/>
          </p:cNvSpPr>
          <p:nvPr>
            <p:ph idx="1"/>
          </p:nvPr>
        </p:nvSpPr>
        <p:spPr/>
        <p:txBody>
          <a:bodyPr>
            <a:normAutofit/>
          </a:bodyPr>
          <a:lstStyle/>
          <a:p>
            <a:r>
              <a:rPr lang="en-GB" dirty="0" smtClean="0"/>
              <a:t>The </a:t>
            </a:r>
            <a:r>
              <a:rPr lang="en-GB" dirty="0"/>
              <a:t>research using these scales support the idea that there are many sources of stress in life – and they can effect physical and psychological health </a:t>
            </a:r>
            <a:endParaRPr lang="en-GB" dirty="0" smtClean="0"/>
          </a:p>
          <a:p>
            <a:r>
              <a:rPr lang="en-GB" dirty="0" smtClean="0"/>
              <a:t>Correlations </a:t>
            </a:r>
            <a:r>
              <a:rPr lang="en-GB" dirty="0"/>
              <a:t>are not huge, but they are often significant. This means that in a general sense stress </a:t>
            </a:r>
            <a:r>
              <a:rPr lang="en-GB" dirty="0" smtClean="0"/>
              <a:t>can </a:t>
            </a:r>
            <a:r>
              <a:rPr lang="en-GB" dirty="0"/>
              <a:t>potentially effect our health and how we operate from day to day </a:t>
            </a:r>
          </a:p>
        </p:txBody>
      </p:sp>
    </p:spTree>
    <p:extLst>
      <p:ext uri="{BB962C8B-B14F-4D97-AF65-F5344CB8AC3E}">
        <p14:creationId xmlns:p14="http://schemas.microsoft.com/office/powerpoint/2010/main" val="860911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a:xfrm>
            <a:off x="683568" y="1628800"/>
            <a:ext cx="8229600" cy="4525963"/>
          </a:xfrm>
        </p:spPr>
        <p:txBody>
          <a:bodyPr/>
          <a:lstStyle/>
          <a:p>
            <a:pPr marL="0" indent="0">
              <a:buNone/>
            </a:pPr>
            <a:r>
              <a:rPr lang="en-GB" dirty="0"/>
              <a:t>Outline and evaluate research into life changes </a:t>
            </a:r>
            <a:r>
              <a:rPr lang="en-GB" b="1" dirty="0"/>
              <a:t>and/or </a:t>
            </a:r>
            <a:r>
              <a:rPr lang="en-GB" dirty="0"/>
              <a:t>daily hassles as sources </a:t>
            </a:r>
            <a:r>
              <a:rPr lang="en-GB" dirty="0" smtClean="0"/>
              <a:t>of stress. (12)</a:t>
            </a:r>
            <a:endParaRPr lang="en-GB" dirty="0"/>
          </a:p>
        </p:txBody>
      </p:sp>
    </p:spTree>
    <p:extLst>
      <p:ext uri="{BB962C8B-B14F-4D97-AF65-F5344CB8AC3E}">
        <p14:creationId xmlns:p14="http://schemas.microsoft.com/office/powerpoint/2010/main" val="10516162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a:t>Research into life changes can focus on the work of Holmes and </a:t>
            </a:r>
            <a:r>
              <a:rPr lang="en-GB" dirty="0" err="1"/>
              <a:t>Rahe</a:t>
            </a:r>
            <a:r>
              <a:rPr lang="en-GB" dirty="0"/>
              <a:t> in developing the SRRS as well as into the use of the scale by </a:t>
            </a:r>
            <a:r>
              <a:rPr lang="en-GB" dirty="0" err="1"/>
              <a:t>Rahe</a:t>
            </a:r>
            <a:r>
              <a:rPr lang="en-GB" dirty="0"/>
              <a:t> et al. Several psychologists have investigated daily hassles as a source of stress, such as Lazarus; </a:t>
            </a:r>
            <a:r>
              <a:rPr lang="en-GB" dirty="0" err="1"/>
              <a:t>Kanner</a:t>
            </a:r>
            <a:r>
              <a:rPr lang="en-GB" dirty="0"/>
              <a:t> et al; De </a:t>
            </a:r>
            <a:r>
              <a:rPr lang="en-GB" dirty="0" err="1"/>
              <a:t>Longis</a:t>
            </a:r>
            <a:r>
              <a:rPr lang="en-GB" dirty="0"/>
              <a:t> et al. If daily hassles are described credit can be given to the ideas about frequency, duration and intensity (the accumulation and amplification effects). </a:t>
            </a:r>
          </a:p>
          <a:p>
            <a:r>
              <a:rPr lang="en-GB" dirty="0"/>
              <a:t>Credit can be given for a description of theory/model or studies. If studies are used there are different ways of approaching this question. Students can focus on the methodology or findings; they can describe one study in detail or more than one but in less detail. </a:t>
            </a:r>
          </a:p>
          <a:p>
            <a:r>
              <a:rPr lang="en-GB" dirty="0"/>
              <a:t>Students can outline either life changes or daily hassles or both, but clearly there will be a breadth/depth trade-off here depending on which way they approach this question. (One in more detail, more than one but in less detail.) </a:t>
            </a:r>
          </a:p>
          <a:p>
            <a:r>
              <a:rPr lang="en-GB" b="1" dirty="0"/>
              <a:t>NB </a:t>
            </a:r>
            <a:r>
              <a:rPr lang="en-GB" dirty="0"/>
              <a:t>Examiners should be aware that there is a whole range of studies which can receive credit. </a:t>
            </a:r>
          </a:p>
          <a:p>
            <a:r>
              <a:rPr lang="en-GB" b="1" dirty="0"/>
              <a:t>AO2: </a:t>
            </a:r>
            <a:r>
              <a:rPr lang="en-GB" dirty="0"/>
              <a:t>The evaluation can come from a consideration of methodological issues: use of self-report scales, retrospective data, correlations, population validity. Students can also use one to evaluate the other, for example, some psychologists argue that daily hassles are a better predictor of stress-related illness than are life changes.</a:t>
            </a:r>
          </a:p>
        </p:txBody>
      </p:sp>
    </p:spTree>
    <p:extLst>
      <p:ext uri="{BB962C8B-B14F-4D97-AF65-F5344CB8AC3E}">
        <p14:creationId xmlns:p14="http://schemas.microsoft.com/office/powerpoint/2010/main" val="34732216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Workplace stress including the effects of workload and </a:t>
            </a:r>
            <a:r>
              <a:rPr lang="en-GB" dirty="0" smtClean="0"/>
              <a:t>control</a:t>
            </a:r>
            <a:endParaRPr lang="en-GB" dirty="0"/>
          </a:p>
        </p:txBody>
      </p:sp>
      <p:sp>
        <p:nvSpPr>
          <p:cNvPr id="3" name="Content Placeholder 2"/>
          <p:cNvSpPr>
            <a:spLocks noGrp="1"/>
          </p:cNvSpPr>
          <p:nvPr>
            <p:ph idx="1"/>
          </p:nvPr>
        </p:nvSpPr>
        <p:spPr/>
        <p:txBody>
          <a:bodyPr/>
          <a:lstStyle/>
          <a:p>
            <a:r>
              <a:rPr lang="en-GB" dirty="0" smtClean="0"/>
              <a:t>Environment – workplace, heating, lighting</a:t>
            </a:r>
            <a:r>
              <a:rPr lang="en-GB" smtClean="0"/>
              <a:t>, etc..</a:t>
            </a:r>
            <a:endParaRPr lang="en-GB" dirty="0" smtClean="0"/>
          </a:p>
          <a:p>
            <a:r>
              <a:rPr lang="en-GB" dirty="0" smtClean="0"/>
              <a:t>Home-work interface: Work life balance</a:t>
            </a:r>
          </a:p>
          <a:p>
            <a:r>
              <a:rPr lang="en-GB" dirty="0" smtClean="0"/>
              <a:t>Control (decision latitude) over their workload.</a:t>
            </a:r>
          </a:p>
          <a:p>
            <a:r>
              <a:rPr lang="en-GB" dirty="0" smtClean="0"/>
              <a:t>Workload – too much or even too little.</a:t>
            </a:r>
            <a:endParaRPr lang="en-GB" dirty="0"/>
          </a:p>
        </p:txBody>
      </p:sp>
    </p:spTree>
    <p:extLst>
      <p:ext uri="{BB962C8B-B14F-4D97-AF65-F5344CB8AC3E}">
        <p14:creationId xmlns:p14="http://schemas.microsoft.com/office/powerpoint/2010/main" val="34908084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143464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4884952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err="1" smtClean="0"/>
              <a:t>Karasek</a:t>
            </a:r>
            <a:r>
              <a:rPr lang="en-GB" sz="2800" dirty="0" smtClean="0"/>
              <a:t> Model of the relationship between demand (workload), control (decision latitude) and job strain (stress)</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7849696"/>
              </p:ext>
            </p:extLst>
          </p:nvPr>
        </p:nvGraphicFramePr>
        <p:xfrm>
          <a:off x="446856" y="2492896"/>
          <a:ext cx="8229600" cy="13817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GB" dirty="0"/>
                    </a:p>
                  </a:txBody>
                  <a:tcPr/>
                </a:tc>
                <a:tc>
                  <a:txBody>
                    <a:bodyPr/>
                    <a:lstStyle/>
                    <a:p>
                      <a:r>
                        <a:rPr lang="en-GB" dirty="0" smtClean="0"/>
                        <a:t>High Demand</a:t>
                      </a:r>
                      <a:endParaRPr lang="en-GB" dirty="0"/>
                    </a:p>
                  </a:txBody>
                  <a:tcPr/>
                </a:tc>
                <a:tc>
                  <a:txBody>
                    <a:bodyPr/>
                    <a:lstStyle/>
                    <a:p>
                      <a:r>
                        <a:rPr lang="en-GB" dirty="0" smtClean="0"/>
                        <a:t>Low Demand</a:t>
                      </a:r>
                      <a:endParaRPr lang="en-GB" dirty="0"/>
                    </a:p>
                  </a:txBody>
                  <a:tcPr/>
                </a:tc>
                <a:extLst>
                  <a:ext uri="{0D108BD9-81ED-4DB2-BD59-A6C34878D82A}">
                    <a16:rowId xmlns:a16="http://schemas.microsoft.com/office/drawing/2014/main" val="10000"/>
                  </a:ext>
                </a:extLst>
              </a:tr>
              <a:tr h="370840">
                <a:tc>
                  <a:txBody>
                    <a:bodyPr/>
                    <a:lstStyle/>
                    <a:p>
                      <a:r>
                        <a:rPr lang="en-GB" dirty="0" smtClean="0"/>
                        <a:t>Low control</a:t>
                      </a:r>
                      <a:endParaRPr lang="en-GB" dirty="0"/>
                    </a:p>
                  </a:txBody>
                  <a:tcPr/>
                </a:tc>
                <a:tc>
                  <a:txBody>
                    <a:bodyPr/>
                    <a:lstStyle/>
                    <a:p>
                      <a:r>
                        <a:rPr lang="en-GB" dirty="0" smtClean="0"/>
                        <a:t>High</a:t>
                      </a:r>
                      <a:r>
                        <a:rPr lang="en-GB" baseline="0" dirty="0" smtClean="0"/>
                        <a:t> strain job (vulnerable to stress)</a:t>
                      </a:r>
                      <a:endParaRPr lang="en-GB" dirty="0"/>
                    </a:p>
                  </a:txBody>
                  <a:tcPr/>
                </a:tc>
                <a:tc>
                  <a:txBody>
                    <a:bodyPr/>
                    <a:lstStyle/>
                    <a:p>
                      <a:r>
                        <a:rPr lang="en-GB" dirty="0" smtClean="0"/>
                        <a:t>Passive job</a:t>
                      </a:r>
                      <a:endParaRPr lang="en-GB" dirty="0"/>
                    </a:p>
                  </a:txBody>
                  <a:tcPr/>
                </a:tc>
                <a:extLst>
                  <a:ext uri="{0D108BD9-81ED-4DB2-BD59-A6C34878D82A}">
                    <a16:rowId xmlns:a16="http://schemas.microsoft.com/office/drawing/2014/main" val="10001"/>
                  </a:ext>
                </a:extLst>
              </a:tr>
              <a:tr h="370840">
                <a:tc>
                  <a:txBody>
                    <a:bodyPr/>
                    <a:lstStyle/>
                    <a:p>
                      <a:r>
                        <a:rPr lang="en-GB" dirty="0" smtClean="0"/>
                        <a:t>High control</a:t>
                      </a:r>
                      <a:endParaRPr lang="en-GB" dirty="0"/>
                    </a:p>
                  </a:txBody>
                  <a:tcPr/>
                </a:tc>
                <a:tc>
                  <a:txBody>
                    <a:bodyPr/>
                    <a:lstStyle/>
                    <a:p>
                      <a:r>
                        <a:rPr lang="en-GB" dirty="0" smtClean="0"/>
                        <a:t>Active Job</a:t>
                      </a:r>
                      <a:endParaRPr lang="en-GB" dirty="0"/>
                    </a:p>
                  </a:txBody>
                  <a:tcPr/>
                </a:tc>
                <a:tc>
                  <a:txBody>
                    <a:bodyPr/>
                    <a:lstStyle/>
                    <a:p>
                      <a:r>
                        <a:rPr lang="en-GB" dirty="0" smtClean="0"/>
                        <a:t>Low strain job</a:t>
                      </a:r>
                      <a:endParaRPr lang="en-GB" dirty="0"/>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1331640" y="4941168"/>
            <a:ext cx="6694205" cy="369332"/>
          </a:xfrm>
          <a:prstGeom prst="rect">
            <a:avLst/>
          </a:prstGeom>
          <a:noFill/>
        </p:spPr>
        <p:txBody>
          <a:bodyPr wrap="none" rtlCol="0">
            <a:spAutoFit/>
          </a:bodyPr>
          <a:lstStyle/>
          <a:p>
            <a:r>
              <a:rPr lang="en-GB" dirty="0" smtClean="0"/>
              <a:t>Relationships can be modified by other factors, such as social support.</a:t>
            </a:r>
            <a:endParaRPr lang="en-GB" dirty="0"/>
          </a:p>
        </p:txBody>
      </p:sp>
    </p:spTree>
    <p:extLst>
      <p:ext uri="{BB962C8B-B14F-4D97-AF65-F5344CB8AC3E}">
        <p14:creationId xmlns:p14="http://schemas.microsoft.com/office/powerpoint/2010/main" val="2799156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Whitehall studies</a:t>
            </a:r>
            <a:endParaRPr lang="en-GB" dirty="0"/>
          </a:p>
        </p:txBody>
      </p:sp>
      <p:sp>
        <p:nvSpPr>
          <p:cNvPr id="3" name="Content Placeholder 2"/>
          <p:cNvSpPr>
            <a:spLocks noGrp="1"/>
          </p:cNvSpPr>
          <p:nvPr>
            <p:ph idx="1"/>
          </p:nvPr>
        </p:nvSpPr>
        <p:spPr/>
        <p:txBody>
          <a:bodyPr/>
          <a:lstStyle/>
          <a:p>
            <a:r>
              <a:rPr lang="en-GB" dirty="0" smtClean="0"/>
              <a:t>Marmot et al.</a:t>
            </a:r>
          </a:p>
          <a:p>
            <a:r>
              <a:rPr lang="en-GB" dirty="0" smtClean="0"/>
              <a:t>Whitehall 1: Lower paid = twice the illness and mortality rate.</a:t>
            </a:r>
          </a:p>
          <a:p>
            <a:r>
              <a:rPr lang="en-GB" dirty="0" smtClean="0"/>
              <a:t>Whitehall 2 showed similar results with a significant factor being the decision latitude.</a:t>
            </a:r>
            <a:endParaRPr lang="en-GB" dirty="0"/>
          </a:p>
        </p:txBody>
      </p:sp>
    </p:spTree>
    <p:extLst>
      <p:ext uri="{BB962C8B-B14F-4D97-AF65-F5344CB8AC3E}">
        <p14:creationId xmlns:p14="http://schemas.microsoft.com/office/powerpoint/2010/main" val="750243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with experiment </a:t>
            </a:r>
            <a:endParaRPr lang="en-GB" dirty="0"/>
          </a:p>
        </p:txBody>
      </p:sp>
      <p:sp>
        <p:nvSpPr>
          <p:cNvPr id="3" name="Content Placeholder 2"/>
          <p:cNvSpPr>
            <a:spLocks noGrp="1"/>
          </p:cNvSpPr>
          <p:nvPr>
            <p:ph idx="1"/>
          </p:nvPr>
        </p:nvSpPr>
        <p:spPr/>
        <p:txBody>
          <a:bodyPr/>
          <a:lstStyle/>
          <a:p>
            <a:r>
              <a:rPr lang="en-GB" dirty="0" smtClean="0"/>
              <a:t>Methodological issues</a:t>
            </a:r>
          </a:p>
          <a:p>
            <a:pPr lvl="1"/>
            <a:r>
              <a:rPr lang="en-GB" dirty="0"/>
              <a:t>Based on self-report questionnaires (may have underestimated risk factors such as smoking)</a:t>
            </a:r>
          </a:p>
          <a:p>
            <a:pPr lvl="1"/>
            <a:r>
              <a:rPr lang="en-GB" dirty="0"/>
              <a:t>Missing factors (congenital heart problems)</a:t>
            </a:r>
          </a:p>
          <a:p>
            <a:pPr lvl="1"/>
            <a:r>
              <a:rPr lang="en-GB" dirty="0"/>
              <a:t>Government Civil servants.</a:t>
            </a:r>
          </a:p>
          <a:p>
            <a:r>
              <a:rPr lang="en-GB" dirty="0" smtClean="0"/>
              <a:t>Ethical</a:t>
            </a:r>
          </a:p>
          <a:p>
            <a:pPr lvl="1"/>
            <a:r>
              <a:rPr lang="en-GB" dirty="0" smtClean="0"/>
              <a:t>Debrief </a:t>
            </a:r>
          </a:p>
          <a:p>
            <a:pPr lvl="1"/>
            <a:r>
              <a:rPr lang="en-GB" dirty="0" smtClean="0"/>
              <a:t>Support if ill.</a:t>
            </a:r>
            <a:endParaRPr lang="en-GB" dirty="0"/>
          </a:p>
          <a:p>
            <a:endParaRPr lang="en-GB" dirty="0" smtClean="0"/>
          </a:p>
          <a:p>
            <a:pPr lvl="1"/>
            <a:endParaRPr lang="en-GB" dirty="0" smtClean="0"/>
          </a:p>
        </p:txBody>
      </p:sp>
    </p:spTree>
    <p:extLst>
      <p:ext uri="{BB962C8B-B14F-4D97-AF65-F5344CB8AC3E}">
        <p14:creationId xmlns:p14="http://schemas.microsoft.com/office/powerpoint/2010/main" val="27979571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Lots of studies</a:t>
            </a:r>
            <a:endParaRPr lang="en-GB" dirty="0"/>
          </a:p>
        </p:txBody>
      </p:sp>
      <p:sp>
        <p:nvSpPr>
          <p:cNvPr id="3" name="Content Placeholder 2"/>
          <p:cNvSpPr>
            <a:spLocks noGrp="1"/>
          </p:cNvSpPr>
          <p:nvPr>
            <p:ph idx="1"/>
          </p:nvPr>
        </p:nvSpPr>
        <p:spPr/>
        <p:txBody>
          <a:bodyPr/>
          <a:lstStyle/>
          <a:p>
            <a:r>
              <a:rPr lang="en-GB" dirty="0" smtClean="0"/>
              <a:t>There are many studies that have found a similar relationship Fox et al = nurses.</a:t>
            </a:r>
            <a:endParaRPr lang="en-GB" dirty="0"/>
          </a:p>
        </p:txBody>
      </p:sp>
    </p:spTree>
    <p:extLst>
      <p:ext uri="{BB962C8B-B14F-4D97-AF65-F5344CB8AC3E}">
        <p14:creationId xmlns:p14="http://schemas.microsoft.com/office/powerpoint/2010/main" val="13035210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Dealing with workplace stress.</a:t>
            </a:r>
            <a:endParaRPr lang="en-GB" dirty="0"/>
          </a:p>
        </p:txBody>
      </p:sp>
      <p:sp>
        <p:nvSpPr>
          <p:cNvPr id="3" name="Content Placeholder 2"/>
          <p:cNvSpPr>
            <a:spLocks noGrp="1"/>
          </p:cNvSpPr>
          <p:nvPr>
            <p:ph idx="1"/>
          </p:nvPr>
        </p:nvSpPr>
        <p:spPr/>
        <p:txBody>
          <a:bodyPr/>
          <a:lstStyle/>
          <a:p>
            <a:pPr marL="0" indent="0">
              <a:buNone/>
            </a:pPr>
            <a:r>
              <a:rPr lang="en-GB" dirty="0" smtClean="0"/>
              <a:t>Measure: The occupational stress indicator (</a:t>
            </a:r>
            <a:r>
              <a:rPr lang="en-GB" dirty="0"/>
              <a:t>Cooper et al</a:t>
            </a:r>
            <a:r>
              <a:rPr lang="en-GB" dirty="0" smtClean="0"/>
              <a:t>). Then make individual tailored stress management program. </a:t>
            </a:r>
            <a:endParaRPr lang="en-GB" dirty="0"/>
          </a:p>
        </p:txBody>
      </p:sp>
    </p:spTree>
    <p:extLst>
      <p:ext uri="{BB962C8B-B14F-4D97-AF65-F5344CB8AC3E}">
        <p14:creationId xmlns:p14="http://schemas.microsoft.com/office/powerpoint/2010/main" val="21461016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298378"/>
          </a:xfrm>
        </p:spPr>
        <p:txBody>
          <a:bodyPr>
            <a:noAutofit/>
          </a:bodyPr>
          <a:lstStyle/>
          <a:p>
            <a:r>
              <a:rPr lang="en-GB" sz="2400" dirty="0"/>
              <a:t>Describe one research study that has investigated stress in the workplace. In your</a:t>
            </a:r>
            <a:br>
              <a:rPr lang="en-GB" sz="2400" dirty="0"/>
            </a:br>
            <a:r>
              <a:rPr lang="en-GB" sz="2400" dirty="0"/>
              <a:t>answer you should include details of what was done and what was found.</a:t>
            </a:r>
          </a:p>
        </p:txBody>
      </p:sp>
    </p:spTree>
    <p:extLst>
      <p:ext uri="{BB962C8B-B14F-4D97-AF65-F5344CB8AC3E}">
        <p14:creationId xmlns:p14="http://schemas.microsoft.com/office/powerpoint/2010/main" val="29039663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pPr marL="0" indent="0">
              <a:buNone/>
            </a:pPr>
            <a:r>
              <a:rPr lang="en-GB" dirty="0"/>
              <a:t>Possible research could include Marmot’s research into stress in civil servants; Johansson’s study of Swedish sawmill workers, or any other study of workplace stress. </a:t>
            </a:r>
          </a:p>
          <a:p>
            <a:endParaRPr lang="en-GB" dirty="0"/>
          </a:p>
        </p:txBody>
      </p:sp>
    </p:spTree>
    <p:extLst>
      <p:ext uri="{BB962C8B-B14F-4D97-AF65-F5344CB8AC3E}">
        <p14:creationId xmlns:p14="http://schemas.microsoft.com/office/powerpoint/2010/main" val="6945141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4162474"/>
          </a:xfrm>
        </p:spPr>
        <p:txBody>
          <a:bodyPr>
            <a:noAutofit/>
          </a:bodyPr>
          <a:lstStyle/>
          <a:p>
            <a:pPr algn="l"/>
            <a:r>
              <a:rPr lang="en-GB" sz="2800" dirty="0"/>
              <a:t>Lee and Denis were talking in the doctor’s waiting room. Denis remarked that </a:t>
            </a:r>
            <a:r>
              <a:rPr lang="en-GB" sz="2800" dirty="0" smtClean="0"/>
              <a:t>his new </a:t>
            </a:r>
            <a:r>
              <a:rPr lang="en-GB" sz="2800" dirty="0"/>
              <a:t>neighbours were very noisy and that whenever he drove into town it was </a:t>
            </a:r>
            <a:r>
              <a:rPr lang="en-GB" sz="2800" dirty="0" smtClean="0"/>
              <a:t>getting increasingly </a:t>
            </a:r>
            <a:r>
              <a:rPr lang="en-GB" sz="2800" dirty="0"/>
              <a:t>difficult to find anywhere to park. Lee said that his wife had died </a:t>
            </a:r>
            <a:r>
              <a:rPr lang="en-GB" sz="2800" dirty="0" smtClean="0"/>
              <a:t>recently and </a:t>
            </a:r>
            <a:r>
              <a:rPr lang="en-GB" sz="2800" dirty="0"/>
              <a:t>that he was just about to retire.</a:t>
            </a:r>
            <a:br>
              <a:rPr lang="en-GB" sz="2800" dirty="0"/>
            </a:br>
            <a:r>
              <a:rPr lang="en-GB" sz="2800" dirty="0" smtClean="0"/>
              <a:t>Using </a:t>
            </a:r>
            <a:r>
              <a:rPr lang="en-GB" sz="2800" dirty="0"/>
              <a:t>examples from the conversation above, discuss the difference </a:t>
            </a:r>
            <a:r>
              <a:rPr lang="en-GB" sz="2800" dirty="0" smtClean="0"/>
              <a:t>between life </a:t>
            </a:r>
            <a:r>
              <a:rPr lang="en-GB" sz="2800" dirty="0"/>
              <a:t>changes and daily hassles.</a:t>
            </a:r>
          </a:p>
        </p:txBody>
      </p:sp>
    </p:spTree>
    <p:extLst>
      <p:ext uri="{BB962C8B-B14F-4D97-AF65-F5344CB8AC3E}">
        <p14:creationId xmlns:p14="http://schemas.microsoft.com/office/powerpoint/2010/main" val="10256119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endParaRPr lang="en-GB"/>
          </a:p>
        </p:txBody>
      </p:sp>
      <p:sp>
        <p:nvSpPr>
          <p:cNvPr id="4" name="Rectangle 3"/>
          <p:cNvSpPr/>
          <p:nvPr/>
        </p:nvSpPr>
        <p:spPr>
          <a:xfrm>
            <a:off x="827584" y="2348880"/>
            <a:ext cx="7704856" cy="2862322"/>
          </a:xfrm>
          <a:prstGeom prst="rect">
            <a:avLst/>
          </a:prstGeom>
        </p:spPr>
        <p:txBody>
          <a:bodyPr wrap="square">
            <a:spAutoFit/>
          </a:bodyPr>
          <a:lstStyle/>
          <a:p>
            <a:r>
              <a:rPr lang="en-GB" sz="2000" dirty="0"/>
              <a:t>1 mark for using examples or naming Lee to explain Life Changes and 1 mark for </a:t>
            </a:r>
            <a:r>
              <a:rPr lang="en-GB" sz="2000" dirty="0" smtClean="0"/>
              <a:t>using examples </a:t>
            </a:r>
            <a:r>
              <a:rPr lang="en-GB" sz="2000" dirty="0"/>
              <a:t>or naming Denis to explain Daily Hassles.</a:t>
            </a:r>
          </a:p>
          <a:p>
            <a:r>
              <a:rPr lang="en-GB" sz="2000" dirty="0"/>
              <a:t>For example, Lee is experiencing Life Changes (1 mark).</a:t>
            </a:r>
          </a:p>
          <a:p>
            <a:r>
              <a:rPr lang="en-GB" sz="2000" dirty="0"/>
              <a:t>Daily Hassles are things such as the problems with traffic (1 mark).</a:t>
            </a:r>
          </a:p>
          <a:p>
            <a:r>
              <a:rPr lang="en-GB" sz="2000" dirty="0"/>
              <a:t>2 further marks for discussion of the difference.</a:t>
            </a:r>
          </a:p>
          <a:p>
            <a:r>
              <a:rPr lang="en-GB" sz="2000" dirty="0"/>
              <a:t>Denis is suffering from frequent, minor, everyday events whereas Lee is suffering </a:t>
            </a:r>
            <a:r>
              <a:rPr lang="en-GB" sz="2000" dirty="0" smtClean="0"/>
              <a:t>from infrequent</a:t>
            </a:r>
            <a:r>
              <a:rPr lang="en-GB" sz="2000" dirty="0"/>
              <a:t>, major events (2 marks).</a:t>
            </a:r>
          </a:p>
          <a:p>
            <a:r>
              <a:rPr lang="en-GB" sz="2000" dirty="0"/>
              <a:t>Credit other psychologically informed elaboration of discussion of difference, for </a:t>
            </a:r>
            <a:r>
              <a:rPr lang="en-GB" sz="2000" dirty="0" smtClean="0"/>
              <a:t>example reference </a:t>
            </a:r>
            <a:r>
              <a:rPr lang="en-GB" sz="2000" dirty="0"/>
              <a:t>to chronic/acute and links to stress. </a:t>
            </a:r>
          </a:p>
        </p:txBody>
      </p:sp>
    </p:spTree>
    <p:extLst>
      <p:ext uri="{BB962C8B-B14F-4D97-AF65-F5344CB8AC3E}">
        <p14:creationId xmlns:p14="http://schemas.microsoft.com/office/powerpoint/2010/main" val="892933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9765</TotalTime>
  <Words>1376</Words>
  <Application>Microsoft Office PowerPoint</Application>
  <PresentationFormat>On-screen Show (4:3)</PresentationFormat>
  <Paragraphs>114</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Narkisim</vt:lpstr>
      <vt:lpstr>Rockwell Extra Bold</vt:lpstr>
      <vt:lpstr>Office Theme</vt:lpstr>
      <vt:lpstr>Stress 3</vt:lpstr>
      <vt:lpstr>Syllabus</vt:lpstr>
      <vt:lpstr>Life changes and daily hassles as sources of stress</vt:lpstr>
      <vt:lpstr>Life events</vt:lpstr>
      <vt:lpstr>Life events</vt:lpstr>
      <vt:lpstr>Measuring stress</vt:lpstr>
      <vt:lpstr>Holmes and Rahe</vt:lpstr>
      <vt:lpstr>Problems</vt:lpstr>
      <vt:lpstr>Retrospective analysis</vt:lpstr>
      <vt:lpstr>Problems</vt:lpstr>
      <vt:lpstr>Daily Hassles</vt:lpstr>
      <vt:lpstr>What is a daily hassle?</vt:lpstr>
      <vt:lpstr>What is a daily uplift?</vt:lpstr>
      <vt:lpstr>Psychological sources of stress: Daily Hassles &amp; Uplifts</vt:lpstr>
      <vt:lpstr>Lazarus et al. (1981) Hassles Scale To assess hassles sources of stress</vt:lpstr>
      <vt:lpstr>Comparing Life events &amp; daily hassles as sources of stress: </vt:lpstr>
      <vt:lpstr>Evaluation of research using life events and hassles/ uplift scales </vt:lpstr>
      <vt:lpstr>Exam Question</vt:lpstr>
      <vt:lpstr>Answer</vt:lpstr>
      <vt:lpstr>Workplace stress including the effects of workload and control</vt:lpstr>
      <vt:lpstr>PowerPoint Presentation</vt:lpstr>
      <vt:lpstr>PowerPoint Presentation</vt:lpstr>
      <vt:lpstr>Karasek Model of the relationship between demand (workload), control (decision latitude) and job strain (stress)</vt:lpstr>
      <vt:lpstr>Whitehall studies</vt:lpstr>
      <vt:lpstr>Issues with experiment </vt:lpstr>
      <vt:lpstr>Lots of studies</vt:lpstr>
      <vt:lpstr>Dealing with workplace stress.</vt:lpstr>
      <vt:lpstr>Describe one research study that has investigated stress in the workplace. In your answer you should include details of what was done and what was found.</vt:lpstr>
      <vt:lpstr>Answer</vt:lpstr>
      <vt:lpstr>Lee and Denis were talking in the doctor’s waiting room. Denis remarked that his new neighbours were very noisy and that whenever he drove into town it was getting increasingly difficult to find anywhere to park. Lee said that his wife had died recently and that he was just about to retire. Using examples from the conversation above, discuss the difference between life changes and daily hassles.</vt:lpstr>
      <vt:lpstr>Answer</vt:lpstr>
    </vt:vector>
  </TitlesOfParts>
  <Company>Kelly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3</dc:title>
  <dc:creator>Stanyer, Richard  (Staff)</dc:creator>
  <cp:lastModifiedBy>Stanyer, Richard  (Staff)</cp:lastModifiedBy>
  <cp:revision>51</cp:revision>
  <dcterms:created xsi:type="dcterms:W3CDTF">2015-01-18T18:52:12Z</dcterms:created>
  <dcterms:modified xsi:type="dcterms:W3CDTF">2019-01-24T19:15:28Z</dcterms:modified>
</cp:coreProperties>
</file>